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 name="Shape 22"/>
        <p:cNvGrpSpPr/>
        <p:nvPr/>
      </p:nvGrpSpPr>
      <p:grpSpPr>
        <a:xfrm>
          <a:off x="0" y="0"/>
          <a:ext cx="0" cy="0"/>
          <a:chOff x="0" y="0"/>
          <a:chExt cx="0" cy="0"/>
        </a:xfrm>
      </p:grpSpPr>
      <p:sp>
        <p:nvSpPr>
          <p:cNvPr id="23" name="Shape 2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4" name="Shape 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 name="Shape 28"/>
        <p:cNvGrpSpPr/>
        <p:nvPr/>
      </p:nvGrpSpPr>
      <p:grpSpPr>
        <a:xfrm>
          <a:off x="0" y="0"/>
          <a:ext cx="0" cy="0"/>
          <a:chOff x="0" y="0"/>
          <a:chExt cx="0" cy="0"/>
        </a:xfrm>
      </p:grpSpPr>
      <p:sp>
        <p:nvSpPr>
          <p:cNvPr id="29" name="Shape 2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0" name="Shape 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 name="Shape 34"/>
        <p:cNvGrpSpPr/>
        <p:nvPr/>
      </p:nvGrpSpPr>
      <p:grpSpPr>
        <a:xfrm>
          <a:off x="0" y="0"/>
          <a:ext cx="0" cy="0"/>
          <a:chOff x="0" y="0"/>
          <a:chExt cx="0" cy="0"/>
        </a:xfrm>
      </p:grpSpPr>
      <p:sp>
        <p:nvSpPr>
          <p:cNvPr id="35" name="Shape 3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36" name="Shape 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 name="Shape 39"/>
        <p:cNvGrpSpPr/>
        <p:nvPr/>
      </p:nvGrpSpPr>
      <p:grpSpPr>
        <a:xfrm>
          <a:off x="0" y="0"/>
          <a:ext cx="0" cy="0"/>
          <a:chOff x="0" y="0"/>
          <a:chExt cx="0" cy="0"/>
        </a:xfrm>
      </p:grpSpPr>
      <p:sp>
        <p:nvSpPr>
          <p:cNvPr id="40" name="Shape 4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41" name="Shape 4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8" name="Shape 48"/>
        <p:cNvGrpSpPr/>
        <p:nvPr/>
      </p:nvGrpSpPr>
      <p:grpSpPr>
        <a:xfrm>
          <a:off x="0" y="0"/>
          <a:ext cx="0" cy="0"/>
          <a:chOff x="0" y="0"/>
          <a:chExt cx="0" cy="0"/>
        </a:xfrm>
      </p:grpSpPr>
      <p:sp>
        <p:nvSpPr>
          <p:cNvPr id="49" name="Shape 4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0" name="Shape 5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 name="Shape 53"/>
        <p:cNvGrpSpPr/>
        <p:nvPr/>
      </p:nvGrpSpPr>
      <p:grpSpPr>
        <a:xfrm>
          <a:off x="0" y="0"/>
          <a:ext cx="0" cy="0"/>
          <a:chOff x="0" y="0"/>
          <a:chExt cx="0" cy="0"/>
        </a:xfrm>
      </p:grpSpPr>
      <p:sp>
        <p:nvSpPr>
          <p:cNvPr id="54" name="Shape 5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5" name="Shape 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p:spTree>
      <p:nvGrpSpPr>
        <p:cNvPr id="8" name="Shape 8"/>
        <p:cNvGrpSpPr/>
        <p:nvPr/>
      </p:nvGrpSpPr>
      <p:grpSpPr>
        <a:xfrm>
          <a:off x="0" y="0"/>
          <a:ext cx="0" cy="0"/>
          <a:chOff x="0" y="0"/>
          <a:chExt cx="0" cy="0"/>
        </a:xfrm>
      </p:grpSpPr>
      <p:sp>
        <p:nvSpPr>
          <p:cNvPr id="9" name="Shape 9"/>
          <p:cNvSpPr txBox="1"/>
          <p:nvPr>
            <p:ph type="ctrTitle"/>
          </p:nvPr>
        </p:nvSpPr>
        <p:spPr>
          <a:xfrm>
            <a:off x="138075" y="1002222"/>
            <a:ext cx="7772400" cy="784799"/>
          </a:xfrm>
          <a:prstGeom prst="rect">
            <a:avLst/>
          </a:prstGeom>
        </p:spPr>
        <p:txBody>
          <a:bodyPr anchorCtr="0" anchor="b" bIns="91425" lIns="91425" rIns="91425" tIns="91425"/>
          <a:lstStyle>
            <a:lvl1pPr lvl="0">
              <a:spcBef>
                <a:spcPts val="0"/>
              </a:spcBef>
              <a:buClr>
                <a:srgbClr val="4A86E8"/>
              </a:buClr>
              <a:defRPr>
                <a:solidFill>
                  <a:srgbClr val="4A86E8"/>
                </a:solidFill>
              </a:defRPr>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0" name="Shape 10"/>
          <p:cNvSpPr txBox="1"/>
          <p:nvPr/>
        </p:nvSpPr>
        <p:spPr>
          <a:xfrm>
            <a:off x="5272875" y="3852550"/>
            <a:ext cx="3657600" cy="457200"/>
          </a:xfrm>
          <a:prstGeom prst="rect">
            <a:avLst/>
          </a:prstGeom>
          <a:noFill/>
          <a:ln>
            <a:noFill/>
          </a:ln>
        </p:spPr>
        <p:txBody>
          <a:bodyPr anchorCtr="0" anchor="t" bIns="91425" lIns="91425" rIns="91425" tIns="91425">
            <a:noAutofit/>
          </a:bodyPr>
          <a:lstStyle/>
          <a:p>
            <a:pPr lvl="0">
              <a:spcBef>
                <a:spcPts val="0"/>
              </a:spcBef>
              <a:buNone/>
            </a:pPr>
            <a:r>
              <a:t/>
            </a:r>
            <a:endParaRPr sz="2000">
              <a:solidFill>
                <a:srgbClr val="999999"/>
              </a:solidFill>
              <a:latin typeface="Lato"/>
              <a:ea typeface="Lato"/>
              <a:cs typeface="Lato"/>
              <a:sym typeface="Lato"/>
            </a:endParaRPr>
          </a:p>
        </p:txBody>
      </p:sp>
      <p:cxnSp>
        <p:nvCxnSpPr>
          <p:cNvPr id="11" name="Shape 11"/>
          <p:cNvCxnSpPr/>
          <p:nvPr/>
        </p:nvCxnSpPr>
        <p:spPr>
          <a:xfrm>
            <a:off x="244700" y="1970475"/>
            <a:ext cx="8603100" cy="19199"/>
          </a:xfrm>
          <a:prstGeom prst="straightConnector1">
            <a:avLst/>
          </a:prstGeom>
          <a:noFill/>
          <a:ln cap="flat" cmpd="sng" w="19050">
            <a:solidFill>
              <a:srgbClr val="000000"/>
            </a:solidFill>
            <a:prstDash val="solid"/>
            <a:round/>
            <a:headEnd len="lg" w="lg" type="none"/>
            <a:tailEnd len="lg" w="lg"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2"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 CIte">
    <p:spTree>
      <p:nvGrpSpPr>
        <p:cNvPr id="13" name="Shape 13"/>
        <p:cNvGrpSpPr/>
        <p:nvPr/>
      </p:nvGrpSpPr>
      <p:grpSpPr>
        <a:xfrm>
          <a:off x="0" y="0"/>
          <a:ext cx="0" cy="0"/>
          <a:chOff x="0" y="0"/>
          <a:chExt cx="0" cy="0"/>
        </a:xfrm>
      </p:grpSpPr>
      <p:sp>
        <p:nvSpPr>
          <p:cNvPr id="14" name="Shape 14"/>
          <p:cNvSpPr txBox="1"/>
          <p:nvPr>
            <p:ph type="title"/>
          </p:nvPr>
        </p:nvSpPr>
        <p:spPr>
          <a:xfrm>
            <a:off x="4448491" y="14100"/>
            <a:ext cx="4674900" cy="366899"/>
          </a:xfrm>
          <a:prstGeom prst="rect">
            <a:avLst/>
          </a:prstGeom>
          <a:solidFill>
            <a:srgbClr val="000000">
              <a:alpha val="74080"/>
            </a:srgbClr>
          </a:solidFill>
        </p:spPr>
        <p:txBody>
          <a:bodyPr anchorCtr="0" anchor="ctr" bIns="91425" lIns="91425" rIns="91425" tIns="91425"/>
          <a:lstStyle>
            <a:lvl1pPr lvl="0" rtl="0" algn="r">
              <a:spcBef>
                <a:spcPts val="0"/>
              </a:spcBef>
              <a:buNone/>
              <a:defRPr b="0" sz="1500">
                <a:solidFill>
                  <a:srgbClr val="F3F3F3"/>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a:spcBef>
                <a:spcPts val="0"/>
              </a:spcBef>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ation">
    <p:spTree>
      <p:nvGrpSpPr>
        <p:cNvPr id="15" name="Shape 15"/>
        <p:cNvGrpSpPr/>
        <p:nvPr/>
      </p:nvGrpSpPr>
      <p:grpSpPr>
        <a:xfrm>
          <a:off x="0" y="0"/>
          <a:ext cx="0" cy="0"/>
          <a:chOff x="0" y="0"/>
          <a:chExt cx="0" cy="0"/>
        </a:xfrm>
      </p:grpSpPr>
      <p:sp>
        <p:nvSpPr>
          <p:cNvPr id="16" name="Shape 16"/>
          <p:cNvSpPr txBox="1"/>
          <p:nvPr>
            <p:ph idx="1" type="subTitle"/>
          </p:nvPr>
        </p:nvSpPr>
        <p:spPr>
          <a:xfrm>
            <a:off x="1097400" y="783600"/>
            <a:ext cx="6979800" cy="1883399"/>
          </a:xfrm>
          <a:prstGeom prst="rect">
            <a:avLst/>
          </a:prstGeom>
        </p:spPr>
        <p:txBody>
          <a:bodyPr anchorCtr="0" anchor="t" bIns="91425" lIns="91425" rIns="91425" tIns="91425"/>
          <a:lstStyle>
            <a:lvl1pPr lvl="0" rtl="0">
              <a:spcBef>
                <a:spcPts val="0"/>
              </a:spcBef>
              <a:buNone/>
              <a:defRPr sz="4000">
                <a:solidFill>
                  <a:srgbClr val="797979"/>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a:spcBef>
                <a:spcPts val="0"/>
              </a:spcBef>
              <a:buNone/>
              <a:defRPr/>
            </a:lvl9pPr>
          </a:lstStyle>
          <a:p/>
        </p:txBody>
      </p:sp>
      <p:sp>
        <p:nvSpPr>
          <p:cNvPr id="17" name="Shape 17"/>
          <p:cNvSpPr txBox="1"/>
          <p:nvPr>
            <p:ph type="title"/>
          </p:nvPr>
        </p:nvSpPr>
        <p:spPr>
          <a:xfrm>
            <a:off x="4448491" y="14100"/>
            <a:ext cx="4674900" cy="366899"/>
          </a:xfrm>
          <a:prstGeom prst="rect">
            <a:avLst/>
          </a:prstGeom>
          <a:solidFill>
            <a:srgbClr val="000000">
              <a:alpha val="74080"/>
            </a:srgbClr>
          </a:solidFill>
        </p:spPr>
        <p:txBody>
          <a:bodyPr anchorCtr="0" anchor="ctr" bIns="91425" lIns="91425" rIns="91425" tIns="91425"/>
          <a:lstStyle>
            <a:lvl1pPr lvl="0" rtl="0" algn="r">
              <a:spcBef>
                <a:spcPts val="0"/>
              </a:spcBef>
              <a:buNone/>
              <a:defRPr b="0" sz="1500">
                <a:solidFill>
                  <a:srgbClr val="F3F3F3"/>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
        <p:nvSpPr>
          <p:cNvPr id="18" name="Shape 18"/>
          <p:cNvSpPr txBox="1"/>
          <p:nvPr/>
        </p:nvSpPr>
        <p:spPr>
          <a:xfrm>
            <a:off x="609600" y="838200"/>
            <a:ext cx="609599" cy="1066799"/>
          </a:xfrm>
          <a:prstGeom prst="rect">
            <a:avLst/>
          </a:prstGeom>
          <a:noFill/>
          <a:ln>
            <a:noFill/>
          </a:ln>
        </p:spPr>
        <p:txBody>
          <a:bodyPr anchorCtr="0" anchor="ctr" bIns="91425" lIns="91425" rIns="91425" tIns="91425">
            <a:noAutofit/>
          </a:bodyPr>
          <a:lstStyle/>
          <a:p>
            <a:pPr lvl="0" rtl="0">
              <a:spcBef>
                <a:spcPts val="0"/>
              </a:spcBef>
              <a:buNone/>
            </a:pPr>
            <a:r>
              <a:rPr lang="en" sz="10000">
                <a:solidFill>
                  <a:srgbClr val="FF0000"/>
                </a:solidFill>
                <a:latin typeface="Lato"/>
                <a:ea typeface="Lato"/>
                <a:cs typeface="Lato"/>
                <a:sym typeface="Lato"/>
              </a:rPr>
              <a:t>“</a:t>
            </a:r>
          </a:p>
        </p:txBody>
      </p:sp>
      <p:sp>
        <p:nvSpPr>
          <p:cNvPr id="19" name="Shape 19"/>
          <p:cNvSpPr txBox="1"/>
          <p:nvPr/>
        </p:nvSpPr>
        <p:spPr>
          <a:xfrm>
            <a:off x="7086600" y="1676400"/>
            <a:ext cx="650400" cy="1212900"/>
          </a:xfrm>
          <a:prstGeom prst="rect">
            <a:avLst/>
          </a:prstGeom>
          <a:noFill/>
          <a:ln>
            <a:noFill/>
          </a:ln>
        </p:spPr>
        <p:txBody>
          <a:bodyPr anchorCtr="0" anchor="ctr" bIns="91425" lIns="91425" rIns="91425" tIns="91425">
            <a:noAutofit/>
          </a:bodyPr>
          <a:lstStyle/>
          <a:p>
            <a:pPr lvl="0" rtl="0">
              <a:spcBef>
                <a:spcPts val="0"/>
              </a:spcBef>
              <a:buNone/>
            </a:pPr>
            <a:r>
              <a:rPr lang="en" sz="10000">
                <a:solidFill>
                  <a:srgbClr val="FF0000"/>
                </a:solidFill>
                <a:latin typeface="Lato"/>
                <a:ea typeface="Lato"/>
                <a:cs typeface="Lato"/>
                <a:sym typeface="Lato"/>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estions (not printed)">
    <p:bg>
      <p:bgPr>
        <a:solidFill>
          <a:srgbClr val="434343"/>
        </a:solidFill>
      </p:bgPr>
    </p:bg>
    <p:spTree>
      <p:nvGrpSpPr>
        <p:cNvPr id="20" name="Shape 20"/>
        <p:cNvGrpSpPr/>
        <p:nvPr/>
      </p:nvGrpSpPr>
      <p:grpSpPr>
        <a:xfrm>
          <a:off x="0" y="0"/>
          <a:ext cx="0" cy="0"/>
          <a:chOff x="0" y="0"/>
          <a:chExt cx="0" cy="0"/>
        </a:xfrm>
      </p:grpSpPr>
      <p:sp>
        <p:nvSpPr>
          <p:cNvPr id="21" name="Shape 21"/>
          <p:cNvSpPr txBox="1"/>
          <p:nvPr>
            <p:ph type="title"/>
          </p:nvPr>
        </p:nvSpPr>
        <p:spPr>
          <a:xfrm>
            <a:off x="457200" y="1370328"/>
            <a:ext cx="8229600" cy="857400"/>
          </a:xfrm>
          <a:prstGeom prst="rect">
            <a:avLst/>
          </a:prstGeom>
        </p:spPr>
        <p:txBody>
          <a:bodyPr anchorCtr="0" anchor="b" bIns="91425" lIns="91425" rIns="91425" tIns="91425"/>
          <a:lstStyle>
            <a:lvl1pPr lvl="0" rtl="0">
              <a:spcBef>
                <a:spcPts val="0"/>
              </a:spcBef>
              <a:buNone/>
              <a:defRPr sz="4000">
                <a:solidFill>
                  <a:srgbClr val="A4C2F4"/>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a:spcBef>
                <a:spcPts val="0"/>
              </a:spcBef>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857250"/>
          </a:xfrm>
          <a:prstGeom prst="rect">
            <a:avLst/>
          </a:prstGeom>
          <a:noFill/>
          <a:ln>
            <a:noFill/>
          </a:ln>
        </p:spPr>
        <p:txBody>
          <a:bodyPr anchorCtr="0" anchor="b" bIns="91425" lIns="91425" rIns="91425" tIns="91425"/>
          <a:lstStyle>
            <a:lvl1pPr lvl="0">
              <a:spcBef>
                <a:spcPts val="0"/>
              </a:spcBef>
              <a:buClr>
                <a:schemeClr val="dk1"/>
              </a:buClr>
              <a:buSzPct val="100000"/>
              <a:buFont typeface="Lato"/>
              <a:buNone/>
              <a:defRPr b="1" sz="3600">
                <a:solidFill>
                  <a:schemeClr val="dk1"/>
                </a:solidFill>
                <a:latin typeface="Lato"/>
                <a:ea typeface="Lato"/>
                <a:cs typeface="Lato"/>
                <a:sym typeface="Lato"/>
              </a:defRPr>
            </a:lvl1pPr>
            <a:lvl2pPr lvl="1">
              <a:spcBef>
                <a:spcPts val="0"/>
              </a:spcBef>
              <a:buClr>
                <a:schemeClr val="dk1"/>
              </a:buClr>
              <a:buSzPct val="100000"/>
              <a:buNone/>
              <a:defRPr b="1" sz="3600">
                <a:solidFill>
                  <a:schemeClr val="dk1"/>
                </a:solidFill>
              </a:defRPr>
            </a:lvl2pPr>
            <a:lvl3pPr lvl="2">
              <a:spcBef>
                <a:spcPts val="0"/>
              </a:spcBef>
              <a:buClr>
                <a:schemeClr val="dk1"/>
              </a:buClr>
              <a:buSzPct val="100000"/>
              <a:buNone/>
              <a:defRPr b="1" sz="3600">
                <a:solidFill>
                  <a:schemeClr val="dk1"/>
                </a:solidFill>
              </a:defRPr>
            </a:lvl3pPr>
            <a:lvl4pPr lvl="3">
              <a:spcBef>
                <a:spcPts val="0"/>
              </a:spcBef>
              <a:buClr>
                <a:schemeClr val="dk1"/>
              </a:buClr>
              <a:buSzPct val="100000"/>
              <a:buNone/>
              <a:defRPr b="1" sz="3600">
                <a:solidFill>
                  <a:schemeClr val="dk1"/>
                </a:solidFill>
              </a:defRPr>
            </a:lvl4pPr>
            <a:lvl5pPr lvl="4">
              <a:spcBef>
                <a:spcPts val="0"/>
              </a:spcBef>
              <a:buClr>
                <a:schemeClr val="dk1"/>
              </a:buClr>
              <a:buSzPct val="100000"/>
              <a:buNone/>
              <a:defRPr b="1" sz="3600">
                <a:solidFill>
                  <a:schemeClr val="dk1"/>
                </a:solidFill>
              </a:defRPr>
            </a:lvl5pPr>
            <a:lvl6pPr lvl="5">
              <a:spcBef>
                <a:spcPts val="0"/>
              </a:spcBef>
              <a:buClr>
                <a:schemeClr val="dk1"/>
              </a:buClr>
              <a:buSzPct val="100000"/>
              <a:buNone/>
              <a:defRPr b="1" sz="3600">
                <a:solidFill>
                  <a:schemeClr val="dk1"/>
                </a:solidFill>
              </a:defRPr>
            </a:lvl6pPr>
            <a:lvl7pPr lvl="6">
              <a:spcBef>
                <a:spcPts val="0"/>
              </a:spcBef>
              <a:buClr>
                <a:schemeClr val="dk1"/>
              </a:buClr>
              <a:buSzPct val="100000"/>
              <a:buNone/>
              <a:defRPr b="1" sz="3600">
                <a:solidFill>
                  <a:schemeClr val="dk1"/>
                </a:solidFill>
              </a:defRPr>
            </a:lvl7pPr>
            <a:lvl8pPr lvl="7">
              <a:spcBef>
                <a:spcPts val="0"/>
              </a:spcBef>
              <a:buClr>
                <a:schemeClr val="dk1"/>
              </a:buClr>
              <a:buSzPct val="100000"/>
              <a:buNone/>
              <a:defRPr b="1" sz="3600">
                <a:solidFill>
                  <a:schemeClr val="dk1"/>
                </a:solidFill>
              </a:defRPr>
            </a:lvl8pPr>
            <a:lvl9pPr lvl="8">
              <a:spcBef>
                <a:spcPts val="0"/>
              </a:spcBef>
              <a:buClr>
                <a:schemeClr val="dk1"/>
              </a:buClr>
              <a:buSzPct val="100000"/>
              <a:buNone/>
              <a:defRPr b="1" sz="3600">
                <a:solidFill>
                  <a:schemeClr val="dk1"/>
                </a:solidFill>
              </a:defRPr>
            </a:lvl9pPr>
          </a:lstStyle>
          <a:p/>
        </p:txBody>
      </p:sp>
      <p:sp>
        <p:nvSpPr>
          <p:cNvPr id="7" name="Shape 7"/>
          <p:cNvSpPr txBox="1"/>
          <p:nvPr>
            <p:ph idx="1" type="body"/>
          </p:nvPr>
        </p:nvSpPr>
        <p:spPr>
          <a:xfrm>
            <a:off x="457200" y="1200150"/>
            <a:ext cx="8229600" cy="3725680"/>
          </a:xfrm>
          <a:prstGeom prst="rect">
            <a:avLst/>
          </a:prstGeom>
          <a:noFill/>
          <a:ln>
            <a:noFill/>
          </a:ln>
        </p:spPr>
        <p:txBody>
          <a:bodyPr anchorCtr="0" anchor="t" bIns="91425" lIns="91425" rIns="91425" tIns="91425"/>
          <a:lstStyle>
            <a:lvl1pPr lvl="0">
              <a:spcBef>
                <a:spcPts val="600"/>
              </a:spcBef>
              <a:buClr>
                <a:schemeClr val="dk1"/>
              </a:buClr>
              <a:buSzPct val="100000"/>
              <a:buFont typeface="Lato"/>
              <a:defRPr sz="3000">
                <a:solidFill>
                  <a:schemeClr val="dk1"/>
                </a:solidFill>
                <a:latin typeface="Lato"/>
                <a:ea typeface="Lato"/>
                <a:cs typeface="Lato"/>
                <a:sym typeface="Lato"/>
              </a:defRPr>
            </a:lvl1pPr>
            <a:lvl2pPr lvl="1">
              <a:spcBef>
                <a:spcPts val="480"/>
              </a:spcBef>
              <a:buClr>
                <a:schemeClr val="dk1"/>
              </a:buClr>
              <a:buSzPct val="100000"/>
              <a:buFont typeface="Lato"/>
              <a:defRPr sz="2400">
                <a:solidFill>
                  <a:schemeClr val="dk1"/>
                </a:solidFill>
                <a:latin typeface="Lato"/>
                <a:ea typeface="Lato"/>
                <a:cs typeface="Lato"/>
                <a:sym typeface="Lato"/>
              </a:defRPr>
            </a:lvl2pPr>
            <a:lvl3pPr lvl="2">
              <a:spcBef>
                <a:spcPts val="480"/>
              </a:spcBef>
              <a:buClr>
                <a:schemeClr val="dk1"/>
              </a:buClr>
              <a:buSzPct val="100000"/>
              <a:buFont typeface="Lato"/>
              <a:defRPr sz="2400">
                <a:solidFill>
                  <a:schemeClr val="dk1"/>
                </a:solidFill>
                <a:latin typeface="Lato"/>
                <a:ea typeface="Lato"/>
                <a:cs typeface="Lato"/>
                <a:sym typeface="Lato"/>
              </a:defRPr>
            </a:lvl3pPr>
            <a:lvl4pPr lvl="3">
              <a:spcBef>
                <a:spcPts val="360"/>
              </a:spcBef>
              <a:buClr>
                <a:schemeClr val="dk1"/>
              </a:buClr>
              <a:buSzPct val="100000"/>
              <a:buFont typeface="Lato"/>
              <a:defRPr sz="1800">
                <a:solidFill>
                  <a:schemeClr val="dk1"/>
                </a:solidFill>
                <a:latin typeface="Lato"/>
                <a:ea typeface="Lato"/>
                <a:cs typeface="Lato"/>
                <a:sym typeface="Lato"/>
              </a:defRPr>
            </a:lvl4pPr>
            <a:lvl5pPr lvl="4">
              <a:spcBef>
                <a:spcPts val="360"/>
              </a:spcBef>
              <a:buClr>
                <a:schemeClr val="dk1"/>
              </a:buClr>
              <a:buSzPct val="100000"/>
              <a:buFont typeface="Lato"/>
              <a:defRPr sz="1800">
                <a:solidFill>
                  <a:schemeClr val="dk1"/>
                </a:solidFill>
                <a:latin typeface="Lato"/>
                <a:ea typeface="Lato"/>
                <a:cs typeface="Lato"/>
                <a:sym typeface="Lato"/>
              </a:defRPr>
            </a:lvl5pPr>
            <a:lvl6pPr lvl="5">
              <a:spcBef>
                <a:spcPts val="360"/>
              </a:spcBef>
              <a:buClr>
                <a:schemeClr val="dk1"/>
              </a:buClr>
              <a:buSzPct val="100000"/>
              <a:buFont typeface="Lato"/>
              <a:defRPr sz="1800">
                <a:solidFill>
                  <a:schemeClr val="dk1"/>
                </a:solidFill>
                <a:latin typeface="Lato"/>
                <a:ea typeface="Lato"/>
                <a:cs typeface="Lato"/>
                <a:sym typeface="Lato"/>
              </a:defRPr>
            </a:lvl6pPr>
            <a:lvl7pPr lvl="6">
              <a:spcBef>
                <a:spcPts val="360"/>
              </a:spcBef>
              <a:buClr>
                <a:schemeClr val="dk1"/>
              </a:buClr>
              <a:buSzPct val="100000"/>
              <a:buFont typeface="Lato"/>
              <a:defRPr sz="1800">
                <a:solidFill>
                  <a:schemeClr val="dk1"/>
                </a:solidFill>
                <a:latin typeface="Lato"/>
                <a:ea typeface="Lato"/>
                <a:cs typeface="Lato"/>
                <a:sym typeface="Lato"/>
              </a:defRPr>
            </a:lvl7pPr>
            <a:lvl8pPr lvl="7">
              <a:spcBef>
                <a:spcPts val="360"/>
              </a:spcBef>
              <a:buClr>
                <a:schemeClr val="dk1"/>
              </a:buClr>
              <a:buSzPct val="100000"/>
              <a:buFont typeface="Lato"/>
              <a:defRPr sz="1800">
                <a:solidFill>
                  <a:schemeClr val="dk1"/>
                </a:solidFill>
                <a:latin typeface="Lato"/>
                <a:ea typeface="Lato"/>
                <a:cs typeface="Lato"/>
                <a:sym typeface="Lato"/>
              </a:defRPr>
            </a:lvl8pPr>
            <a:lvl9pPr lvl="8">
              <a:spcBef>
                <a:spcPts val="360"/>
              </a:spcBef>
              <a:buClr>
                <a:schemeClr val="dk1"/>
              </a:buClr>
              <a:buSzPct val="100000"/>
              <a:buFont typeface="Lato"/>
              <a:defRPr sz="18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0.png"/><Relationship Id="rId4" Type="http://schemas.openxmlformats.org/officeDocument/2006/relationships/image" Target="../media/image0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0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0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0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0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6.png"/><Relationship Id="rId4" Type="http://schemas.openxmlformats.org/officeDocument/2006/relationships/image" Target="../media/image0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 name="Shape 25"/>
        <p:cNvGrpSpPr/>
        <p:nvPr/>
      </p:nvGrpSpPr>
      <p:grpSpPr>
        <a:xfrm>
          <a:off x="0" y="0"/>
          <a:ext cx="0" cy="0"/>
          <a:chOff x="0" y="0"/>
          <a:chExt cx="0" cy="0"/>
        </a:xfrm>
      </p:grpSpPr>
      <p:sp>
        <p:nvSpPr>
          <p:cNvPr id="26" name="Shape 26"/>
          <p:cNvSpPr txBox="1"/>
          <p:nvPr>
            <p:ph type="ctrTitle"/>
          </p:nvPr>
        </p:nvSpPr>
        <p:spPr>
          <a:xfrm>
            <a:off x="138075" y="1002222"/>
            <a:ext cx="7772400" cy="784799"/>
          </a:xfrm>
          <a:prstGeom prst="rect">
            <a:avLst/>
          </a:prstGeom>
        </p:spPr>
        <p:txBody>
          <a:bodyPr anchorCtr="0" anchor="b" bIns="91425" lIns="91425" rIns="91425" tIns="91425">
            <a:noAutofit/>
          </a:bodyPr>
          <a:lstStyle/>
          <a:p>
            <a:pPr lvl="0">
              <a:spcBef>
                <a:spcPts val="0"/>
              </a:spcBef>
              <a:buNone/>
            </a:pPr>
            <a:r>
              <a:rPr lang="en"/>
              <a:t>Causality</a:t>
            </a:r>
          </a:p>
        </p:txBody>
      </p:sp>
      <p:sp>
        <p:nvSpPr>
          <p:cNvPr id="27" name="Shape 27"/>
          <p:cNvSpPr txBox="1"/>
          <p:nvPr/>
        </p:nvSpPr>
        <p:spPr>
          <a:xfrm>
            <a:off x="799800" y="2000250"/>
            <a:ext cx="8070600" cy="1452899"/>
          </a:xfrm>
          <a:prstGeom prst="rect">
            <a:avLst/>
          </a:prstGeom>
          <a:noFill/>
          <a:ln>
            <a:noFill/>
          </a:ln>
        </p:spPr>
        <p:txBody>
          <a:bodyPr anchorCtr="0" anchor="t" bIns="91425" lIns="91425" rIns="91425" tIns="91425">
            <a:noAutofit/>
          </a:bodyPr>
          <a:lstStyle/>
          <a:p>
            <a:pPr lvl="0" rtl="0" algn="r">
              <a:spcBef>
                <a:spcPts val="600"/>
              </a:spcBef>
              <a:buNone/>
            </a:pPr>
            <a:r>
              <a:rPr lang="en" sz="3000">
                <a:latin typeface="Lato"/>
                <a:ea typeface="Lato"/>
                <a:cs typeface="Lato"/>
                <a:sym typeface="Lato"/>
              </a:rPr>
              <a:t>Brian Caffo, Jeff Leek, Roger Peng</a:t>
            </a:r>
          </a:p>
          <a:p>
            <a:pPr lvl="0" rtl="0" algn="r">
              <a:spcBef>
                <a:spcPts val="600"/>
              </a:spcBef>
              <a:buNone/>
            </a:pPr>
            <a:r>
              <a:rPr lang="en" sz="2000">
                <a:solidFill>
                  <a:srgbClr val="666666"/>
                </a:solidFill>
                <a:latin typeface="Lato"/>
                <a:ea typeface="Lato"/>
                <a:cs typeface="Lato"/>
                <a:sym typeface="Lato"/>
              </a:rPr>
              <a:t>@bcaffo</a:t>
            </a:r>
          </a:p>
          <a:p>
            <a:pPr lvl="0" rtl="0" algn="r">
              <a:spcBef>
                <a:spcPts val="600"/>
              </a:spcBef>
              <a:buNone/>
            </a:pPr>
            <a:r>
              <a:rPr lang="en" sz="2000">
                <a:solidFill>
                  <a:srgbClr val="666666"/>
                </a:solidFill>
                <a:latin typeface="Lato"/>
                <a:ea typeface="Lato"/>
                <a:cs typeface="Lato"/>
                <a:sym typeface="Lato"/>
              </a:rPr>
              <a:t>www.bcaffo.com</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title"/>
          </p:nvPr>
        </p:nvSpPr>
        <p:spPr>
          <a:xfrm>
            <a:off x="457200" y="1370319"/>
            <a:ext cx="8229600" cy="2180999"/>
          </a:xfrm>
          <a:prstGeom prst="rect">
            <a:avLst/>
          </a:prstGeom>
        </p:spPr>
        <p:txBody>
          <a:bodyPr anchorCtr="0" anchor="b" bIns="91425" lIns="91425" rIns="91425" tIns="91425">
            <a:noAutofit/>
          </a:bodyPr>
          <a:lstStyle/>
          <a:p>
            <a:pPr lvl="0">
              <a:spcBef>
                <a:spcPts val="0"/>
              </a:spcBef>
              <a:buNone/>
            </a:pPr>
            <a:r>
              <a:rPr lang="en"/>
              <a:t>Think about these study designs in the light of counterfactuals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sz="3600">
                <a:solidFill>
                  <a:srgbClr val="A4C2F4"/>
                </a:solidFill>
              </a:rPr>
              <a:t>Crossover trials</a:t>
            </a:r>
          </a:p>
        </p:txBody>
      </p:sp>
      <p:sp>
        <p:nvSpPr>
          <p:cNvPr id="87" name="Shape 87"/>
          <p:cNvSpPr txBox="1"/>
          <p:nvPr/>
        </p:nvSpPr>
        <p:spPr>
          <a:xfrm>
            <a:off x="569050" y="1160025"/>
            <a:ext cx="7659300" cy="3000000"/>
          </a:xfrm>
          <a:prstGeom prst="rect">
            <a:avLst/>
          </a:prstGeom>
          <a:noFill/>
          <a:ln>
            <a:noFill/>
          </a:ln>
        </p:spPr>
        <p:txBody>
          <a:bodyPr anchorCtr="0" anchor="ctr" bIns="91425" lIns="91425" rIns="91425" tIns="91425">
            <a:noAutofit/>
          </a:bodyPr>
          <a:lstStyle/>
          <a:p>
            <a:pPr lvl="0" rtl="0" algn="r">
              <a:spcBef>
                <a:spcPts val="0"/>
              </a:spcBef>
              <a:buNone/>
            </a:pPr>
            <a:r>
              <a:rPr lang="en" sz="3600">
                <a:solidFill>
                  <a:srgbClr val="666666"/>
                </a:solidFill>
                <a:latin typeface="Lato"/>
                <a:ea typeface="Lato"/>
                <a:cs typeface="Lato"/>
                <a:sym typeface="Lato"/>
              </a:rPr>
              <a:t>Crossover trials: Give a subject a treatment, then after a suitable washout period, give the other</a:t>
            </a:r>
          </a:p>
          <a:p>
            <a:pPr lvl="0" rtl="0" algn="r">
              <a:spcBef>
                <a:spcPts val="0"/>
              </a:spcBef>
              <a:buNone/>
            </a:pPr>
            <a:r>
              <a:t/>
            </a:r>
            <a:endParaRPr sz="3600">
              <a:solidFill>
                <a:srgbClr val="666666"/>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pic>
        <p:nvPicPr>
          <p:cNvPr id="92" name="Shape 92"/>
          <p:cNvPicPr preferRelativeResize="0"/>
          <p:nvPr/>
        </p:nvPicPr>
        <p:blipFill>
          <a:blip r:embed="rId3">
            <a:alphaModFix/>
          </a:blip>
          <a:stretch>
            <a:fillRect/>
          </a:stretch>
        </p:blipFill>
        <p:spPr>
          <a:xfrm>
            <a:off x="4406525" y="1970925"/>
            <a:ext cx="4758862" cy="3172574"/>
          </a:xfrm>
          <a:prstGeom prst="rect">
            <a:avLst/>
          </a:prstGeom>
          <a:noFill/>
          <a:ln>
            <a:noFill/>
          </a:ln>
        </p:spPr>
      </p:pic>
      <p:sp>
        <p:nvSpPr>
          <p:cNvPr id="93" name="Shape 93"/>
          <p:cNvSpPr txBox="1"/>
          <p:nvPr>
            <p:ph type="title"/>
          </p:nvPr>
        </p:nvSpPr>
        <p:spPr>
          <a:xfrm>
            <a:off x="4448491" y="14100"/>
            <a:ext cx="4674900" cy="366899"/>
          </a:xfrm>
          <a:prstGeom prst="rect">
            <a:avLst/>
          </a:prstGeom>
        </p:spPr>
        <p:txBody>
          <a:bodyPr anchorCtr="0" anchor="ctr" bIns="91425" lIns="91425" rIns="91425" tIns="91425">
            <a:noAutofit/>
          </a:bodyPr>
          <a:lstStyle/>
          <a:p>
            <a:pPr lvl="0" rtl="0">
              <a:spcBef>
                <a:spcPts val="0"/>
              </a:spcBef>
              <a:buNone/>
            </a:pPr>
            <a:r>
              <a:rPr lang="en"/>
              <a:t>Crossover trials</a:t>
            </a:r>
          </a:p>
        </p:txBody>
      </p:sp>
      <p:sp>
        <p:nvSpPr>
          <p:cNvPr id="94" name="Shape 94"/>
          <p:cNvSpPr txBox="1"/>
          <p:nvPr/>
        </p:nvSpPr>
        <p:spPr>
          <a:xfrm>
            <a:off x="205925" y="696100"/>
            <a:ext cx="8434500" cy="3345600"/>
          </a:xfrm>
          <a:prstGeom prst="rect">
            <a:avLst/>
          </a:prstGeom>
          <a:noFill/>
          <a:ln>
            <a:noFill/>
          </a:ln>
        </p:spPr>
        <p:txBody>
          <a:bodyPr anchorCtr="0" anchor="t" bIns="91425" lIns="91425" rIns="91425" tIns="91425">
            <a:noAutofit/>
          </a:bodyPr>
          <a:lstStyle/>
          <a:p>
            <a:pPr lvl="0" rtl="0">
              <a:spcBef>
                <a:spcPts val="0"/>
              </a:spcBef>
              <a:buNone/>
            </a:pPr>
            <a:r>
              <a:rPr lang="en" sz="2400">
                <a:latin typeface="Lato"/>
                <a:ea typeface="Lato"/>
                <a:cs typeface="Lato"/>
                <a:sym typeface="Lato"/>
              </a:rPr>
              <a:t>Consider a study of chronic migraines; give subjects one relief medication, washout period, then another</a:t>
            </a:r>
          </a:p>
          <a:p>
            <a:pPr lvl="0" rtl="0">
              <a:spcBef>
                <a:spcPts val="0"/>
              </a:spcBef>
              <a:buNone/>
            </a:pPr>
            <a:r>
              <a:t/>
            </a:r>
            <a:endParaRPr sz="2400">
              <a:latin typeface="Lato"/>
              <a:ea typeface="Lato"/>
              <a:cs typeface="Lato"/>
              <a:sym typeface="Lato"/>
            </a:endParaRPr>
          </a:p>
          <a:p>
            <a:pPr lvl="0" rtl="0">
              <a:spcBef>
                <a:spcPts val="0"/>
              </a:spcBef>
              <a:buNone/>
            </a:pPr>
            <a:r>
              <a:rPr lang="en" sz="2400">
                <a:latin typeface="Lato"/>
                <a:ea typeface="Lato"/>
                <a:cs typeface="Lato"/>
                <a:sym typeface="Lato"/>
              </a:rPr>
              <a:t>Why would this not work for an ad campaign, or a weight loss study?</a:t>
            </a:r>
          </a:p>
          <a:p>
            <a:pPr lvl="0" rtl="0">
              <a:spcBef>
                <a:spcPts val="0"/>
              </a:spcBef>
              <a:buNone/>
            </a:pPr>
            <a:r>
              <a:t/>
            </a:r>
            <a:endParaRPr sz="2400">
              <a:latin typeface="Lato"/>
              <a:ea typeface="Lato"/>
              <a:cs typeface="Lato"/>
              <a:sym typeface="Lato"/>
            </a:endParaRPr>
          </a:p>
          <a:p>
            <a:pPr lvl="0" rtl="0">
              <a:spcBef>
                <a:spcPts val="0"/>
              </a:spcBef>
              <a:buNone/>
            </a:pPr>
            <a:r>
              <a:rPr lang="en" sz="2400">
                <a:latin typeface="Lato"/>
                <a:ea typeface="Lato"/>
                <a:cs typeface="Lato"/>
                <a:sym typeface="Lato"/>
              </a:rPr>
              <a:t>How does it actualize counterfactual</a:t>
            </a:r>
          </a:p>
          <a:p>
            <a:pPr lvl="0" rtl="0">
              <a:spcBef>
                <a:spcPts val="0"/>
              </a:spcBef>
              <a:buNone/>
            </a:pPr>
            <a:r>
              <a:rPr lang="en" sz="2400">
                <a:latin typeface="Lato"/>
                <a:ea typeface="Lato"/>
                <a:cs typeface="Lato"/>
                <a:sym typeface="Lato"/>
              </a:rPr>
              <a:t>thinking?</a:t>
            </a:r>
          </a:p>
        </p:txBody>
      </p:sp>
      <p:sp>
        <p:nvSpPr>
          <p:cNvPr id="95" name="Shape 95"/>
          <p:cNvSpPr txBox="1"/>
          <p:nvPr/>
        </p:nvSpPr>
        <p:spPr>
          <a:xfrm>
            <a:off x="1907000" y="4776600"/>
            <a:ext cx="3000000" cy="366899"/>
          </a:xfrm>
          <a:prstGeom prst="rect">
            <a:avLst/>
          </a:prstGeom>
          <a:noFill/>
          <a:ln>
            <a:noFill/>
          </a:ln>
        </p:spPr>
        <p:txBody>
          <a:bodyPr anchorCtr="0" anchor="ctr" bIns="91425" lIns="91425" rIns="91425" tIns="91425">
            <a:noAutofit/>
          </a:bodyPr>
          <a:lstStyle/>
          <a:p>
            <a:pPr lvl="0" rtl="0">
              <a:spcBef>
                <a:spcPts val="0"/>
              </a:spcBef>
              <a:buNone/>
            </a:pPr>
            <a:r>
              <a:rPr lang="en"/>
              <a:t>http://bit.ly/1T39kyx</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Natural experiments</a:t>
            </a:r>
          </a:p>
        </p:txBody>
      </p:sp>
      <p:sp>
        <p:nvSpPr>
          <p:cNvPr id="101" name="Shape 101"/>
          <p:cNvSpPr txBox="1"/>
          <p:nvPr/>
        </p:nvSpPr>
        <p:spPr>
          <a:xfrm>
            <a:off x="6342200" y="4340475"/>
            <a:ext cx="2003999" cy="586199"/>
          </a:xfrm>
          <a:prstGeom prst="rect">
            <a:avLst/>
          </a:prstGeom>
          <a:noFill/>
          <a:ln>
            <a:noFill/>
          </a:ln>
        </p:spPr>
        <p:txBody>
          <a:bodyPr anchorCtr="0" anchor="ctr" bIns="91425" lIns="91425" rIns="91425" tIns="91425">
            <a:noAutofit/>
          </a:bodyPr>
          <a:lstStyle/>
          <a:p>
            <a:pPr lvl="0" rtl="0">
              <a:spcBef>
                <a:spcPts val="0"/>
              </a:spcBef>
              <a:buNone/>
            </a:pPr>
            <a:r>
              <a:rPr lang="en"/>
              <a:t>http://bit.ly/1AUj1t9</a:t>
            </a:r>
          </a:p>
        </p:txBody>
      </p:sp>
      <p:pic>
        <p:nvPicPr>
          <p:cNvPr id="102" name="Shape 102"/>
          <p:cNvPicPr preferRelativeResize="0"/>
          <p:nvPr/>
        </p:nvPicPr>
        <p:blipFill rotWithShape="1">
          <a:blip r:embed="rId3">
            <a:alphaModFix/>
          </a:blip>
          <a:srcRect b="0" l="0" r="0" t="2818"/>
          <a:stretch/>
        </p:blipFill>
        <p:spPr>
          <a:xfrm>
            <a:off x="5462875" y="685475"/>
            <a:ext cx="3322725" cy="3529325"/>
          </a:xfrm>
          <a:prstGeom prst="rect">
            <a:avLst/>
          </a:prstGeom>
          <a:noFill/>
          <a:ln>
            <a:noFill/>
          </a:ln>
        </p:spPr>
      </p:pic>
      <p:pic>
        <p:nvPicPr>
          <p:cNvPr id="103" name="Shape 103"/>
          <p:cNvPicPr preferRelativeResize="0"/>
          <p:nvPr/>
        </p:nvPicPr>
        <p:blipFill rotWithShape="1">
          <a:blip r:embed="rId4">
            <a:alphaModFix/>
          </a:blip>
          <a:srcRect b="8525" l="0" r="-1791" t="0"/>
          <a:stretch/>
        </p:blipFill>
        <p:spPr>
          <a:xfrm>
            <a:off x="831300" y="788987"/>
            <a:ext cx="3671674" cy="3322300"/>
          </a:xfrm>
          <a:prstGeom prst="rect">
            <a:avLst/>
          </a:prstGeom>
          <a:noFill/>
          <a:ln>
            <a:noFill/>
          </a:ln>
        </p:spPr>
      </p:pic>
      <p:sp>
        <p:nvSpPr>
          <p:cNvPr id="104" name="Shape 104"/>
          <p:cNvSpPr txBox="1"/>
          <p:nvPr/>
        </p:nvSpPr>
        <p:spPr>
          <a:xfrm>
            <a:off x="1689050" y="3823875"/>
            <a:ext cx="3000000" cy="1006799"/>
          </a:xfrm>
          <a:prstGeom prst="rect">
            <a:avLst/>
          </a:prstGeom>
          <a:noFill/>
          <a:ln>
            <a:noFill/>
          </a:ln>
        </p:spPr>
        <p:txBody>
          <a:bodyPr anchorCtr="0" anchor="ctr" bIns="91425" lIns="91425" rIns="91425" tIns="91425">
            <a:noAutofit/>
          </a:bodyPr>
          <a:lstStyle/>
          <a:p>
            <a:pPr lvl="0" rtl="0">
              <a:spcBef>
                <a:spcPts val="0"/>
              </a:spcBef>
              <a:buNone/>
            </a:pPr>
            <a:r>
              <a:rPr lang="en"/>
              <a:t>http://bit.ly/1cDE08b</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Matching (aka finding dopplegangers)</a:t>
            </a:r>
          </a:p>
        </p:txBody>
      </p:sp>
      <p:pic>
        <p:nvPicPr>
          <p:cNvPr id="110" name="Shape 110"/>
          <p:cNvPicPr preferRelativeResize="0"/>
          <p:nvPr/>
        </p:nvPicPr>
        <p:blipFill>
          <a:blip r:embed="rId3">
            <a:alphaModFix/>
          </a:blip>
          <a:stretch>
            <a:fillRect/>
          </a:stretch>
        </p:blipFill>
        <p:spPr>
          <a:xfrm>
            <a:off x="1901462" y="787125"/>
            <a:ext cx="5341074" cy="3698699"/>
          </a:xfrm>
          <a:prstGeom prst="rect">
            <a:avLst/>
          </a:prstGeom>
          <a:noFill/>
          <a:ln>
            <a:noFill/>
          </a:ln>
        </p:spPr>
      </p:pic>
      <p:sp>
        <p:nvSpPr>
          <p:cNvPr id="111" name="Shape 111"/>
          <p:cNvSpPr txBox="1"/>
          <p:nvPr/>
        </p:nvSpPr>
        <p:spPr>
          <a:xfrm>
            <a:off x="3633275" y="4562425"/>
            <a:ext cx="3000000" cy="451199"/>
          </a:xfrm>
          <a:prstGeom prst="rect">
            <a:avLst/>
          </a:prstGeom>
          <a:noFill/>
          <a:ln>
            <a:noFill/>
          </a:ln>
        </p:spPr>
        <p:txBody>
          <a:bodyPr anchorCtr="0" anchor="ctr" bIns="91425" lIns="91425" rIns="91425" tIns="91425">
            <a:noAutofit/>
          </a:bodyPr>
          <a:lstStyle/>
          <a:p>
            <a:pPr lvl="0" rtl="0">
              <a:spcBef>
                <a:spcPts val="0"/>
              </a:spcBef>
              <a:buNone/>
            </a:pPr>
            <a:r>
              <a:rPr lang="en"/>
              <a:t>http://bit.ly/1ARH7Fh</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sp>
        <p:nvSpPr>
          <p:cNvPr id="116" name="Shape 116"/>
          <p:cNvSpPr txBox="1"/>
          <p:nvPr>
            <p:ph type="title"/>
          </p:nvPr>
        </p:nvSpPr>
        <p:spPr>
          <a:xfrm>
            <a:off x="457200" y="1491870"/>
            <a:ext cx="8229600" cy="1923600"/>
          </a:xfrm>
          <a:prstGeom prst="rect">
            <a:avLst/>
          </a:prstGeom>
        </p:spPr>
        <p:txBody>
          <a:bodyPr anchorCtr="0" anchor="b" bIns="91425" lIns="91425" rIns="91425" tIns="91425">
            <a:noAutofit/>
          </a:bodyPr>
          <a:lstStyle/>
          <a:p>
            <a:pPr lvl="0" rtl="0">
              <a:spcBef>
                <a:spcPts val="0"/>
              </a:spcBef>
              <a:buNone/>
            </a:pPr>
            <a:r>
              <a:rPr lang="en"/>
              <a:t>Randomization is our most effective tool for estimating average causal effects </a:t>
            </a:r>
          </a:p>
          <a:p>
            <a:pPr lvl="0" rtl="0">
              <a:spcBef>
                <a:spcPts val="0"/>
              </a:spcBef>
              <a:buNone/>
            </a:pPr>
            <a:r>
              <a:t/>
            </a:r>
            <a:endParaRPr sz="1800"/>
          </a:p>
          <a:p>
            <a:pPr lvl="0">
              <a:spcBef>
                <a:spcPts val="0"/>
              </a:spcBef>
              <a:buNone/>
            </a:pPr>
            <a:r>
              <a:rPr lang="en" sz="1800"/>
              <a:t>(we have an entire lecture on randomization)</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Randomization</a:t>
            </a:r>
          </a:p>
        </p:txBody>
      </p:sp>
      <p:sp>
        <p:nvSpPr>
          <p:cNvPr id="122" name="Shape 122"/>
          <p:cNvSpPr txBox="1"/>
          <p:nvPr/>
        </p:nvSpPr>
        <p:spPr>
          <a:xfrm>
            <a:off x="86400" y="578925"/>
            <a:ext cx="8535899" cy="3337799"/>
          </a:xfrm>
          <a:prstGeom prst="rect">
            <a:avLst/>
          </a:prstGeom>
          <a:noFill/>
          <a:ln>
            <a:noFill/>
          </a:ln>
        </p:spPr>
        <p:txBody>
          <a:bodyPr anchorCtr="0" anchor="t" bIns="91425" lIns="91425" rIns="91425" tIns="91425">
            <a:noAutofit/>
          </a:bodyPr>
          <a:lstStyle/>
          <a:p>
            <a:pPr lvl="0" rtl="0">
              <a:spcBef>
                <a:spcPts val="0"/>
              </a:spcBef>
              <a:buNone/>
            </a:pPr>
            <a:r>
              <a:rPr lang="en" sz="2400">
                <a:latin typeface="Lato"/>
                <a:ea typeface="Lato"/>
                <a:cs typeface="Lato"/>
                <a:sym typeface="Lato"/>
              </a:rPr>
              <a:t>Randomization, with high probability, makes the treated and untreated groups directly comparable</a:t>
            </a:r>
          </a:p>
          <a:p>
            <a:pPr lvl="0" rtl="0">
              <a:spcBef>
                <a:spcPts val="0"/>
              </a:spcBef>
              <a:buNone/>
            </a:pPr>
            <a:r>
              <a:t/>
            </a:r>
            <a:endParaRPr sz="2400">
              <a:latin typeface="Lato"/>
              <a:ea typeface="Lato"/>
              <a:cs typeface="Lato"/>
              <a:sym typeface="Lato"/>
            </a:endParaRPr>
          </a:p>
          <a:p>
            <a:pPr lvl="0" rtl="0">
              <a:spcBef>
                <a:spcPts val="0"/>
              </a:spcBef>
              <a:buNone/>
            </a:pPr>
            <a:r>
              <a:rPr lang="en" sz="2400">
                <a:latin typeface="Lato"/>
                <a:ea typeface="Lato"/>
                <a:cs typeface="Lato"/>
                <a:sym typeface="Lato"/>
              </a:rPr>
              <a:t>This can be shown to lead to causal inferences</a:t>
            </a:r>
          </a:p>
          <a:p>
            <a:pPr lvl="0" rtl="0">
              <a:spcBef>
                <a:spcPts val="0"/>
              </a:spcBef>
              <a:buNone/>
            </a:pPr>
            <a:r>
              <a:t/>
            </a:r>
            <a:endParaRPr sz="2400">
              <a:latin typeface="Lato"/>
              <a:ea typeface="Lato"/>
              <a:cs typeface="Lato"/>
              <a:sym typeface="Lato"/>
            </a:endParaRPr>
          </a:p>
          <a:p>
            <a:pPr lvl="0">
              <a:spcBef>
                <a:spcPts val="0"/>
              </a:spcBef>
              <a:buNone/>
            </a:pPr>
            <a:r>
              <a:rPr lang="en" sz="2400">
                <a:latin typeface="Lato"/>
                <a:ea typeface="Lato"/>
                <a:cs typeface="Lato"/>
                <a:sym typeface="Lato"/>
              </a:rPr>
              <a:t> </a:t>
            </a:r>
          </a:p>
        </p:txBody>
      </p:sp>
      <p:pic>
        <p:nvPicPr>
          <p:cNvPr id="123" name="Shape 123"/>
          <p:cNvPicPr preferRelativeResize="0"/>
          <p:nvPr/>
        </p:nvPicPr>
        <p:blipFill>
          <a:blip r:embed="rId3">
            <a:alphaModFix/>
          </a:blip>
          <a:stretch>
            <a:fillRect/>
          </a:stretch>
        </p:blipFill>
        <p:spPr>
          <a:xfrm>
            <a:off x="2709100" y="2216700"/>
            <a:ext cx="4185174" cy="2465400"/>
          </a:xfrm>
          <a:prstGeom prst="rect">
            <a:avLst/>
          </a:prstGeom>
          <a:noFill/>
          <a:ln>
            <a:noFill/>
          </a:ln>
        </p:spPr>
      </p:pic>
      <p:sp>
        <p:nvSpPr>
          <p:cNvPr id="124" name="Shape 124"/>
          <p:cNvSpPr txBox="1"/>
          <p:nvPr/>
        </p:nvSpPr>
        <p:spPr>
          <a:xfrm>
            <a:off x="0" y="4682100"/>
            <a:ext cx="7080300" cy="461399"/>
          </a:xfrm>
          <a:prstGeom prst="rect">
            <a:avLst/>
          </a:prstGeom>
          <a:noFill/>
          <a:ln>
            <a:noFill/>
          </a:ln>
        </p:spPr>
        <p:txBody>
          <a:bodyPr anchorCtr="0" anchor="ctr" bIns="91425" lIns="91425" rIns="91425" tIns="91425">
            <a:noAutofit/>
          </a:bodyPr>
          <a:lstStyle/>
          <a:p>
            <a:pPr lvl="0" rtl="0">
              <a:spcBef>
                <a:spcPts val="0"/>
              </a:spcBef>
              <a:buNone/>
            </a:pPr>
            <a:r>
              <a:rPr lang="en">
                <a:solidFill>
                  <a:schemeClr val="lt2"/>
                </a:solidFill>
              </a:rPr>
              <a:t>http://skillsprojects.files.wordpress.com/2009/10/like_for_like.jpg</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457200" y="1370322"/>
            <a:ext cx="8229600" cy="1408199"/>
          </a:xfrm>
          <a:prstGeom prst="rect">
            <a:avLst/>
          </a:prstGeom>
        </p:spPr>
        <p:txBody>
          <a:bodyPr anchorCtr="0" anchor="b" bIns="91425" lIns="91425" rIns="91425" tIns="91425">
            <a:noAutofit/>
          </a:bodyPr>
          <a:lstStyle/>
          <a:p>
            <a:pPr lvl="0" rtl="0">
              <a:spcBef>
                <a:spcPts val="0"/>
              </a:spcBef>
              <a:buNone/>
            </a:pPr>
            <a:r>
              <a:rPr lang="en"/>
              <a:t>What else can we do?</a:t>
            </a:r>
          </a:p>
          <a:p>
            <a:pPr lvl="0">
              <a:spcBef>
                <a:spcPts val="0"/>
              </a:spcBef>
              <a:buNone/>
            </a:pPr>
            <a:r>
              <a:rPr lang="en"/>
              <a:t>Some examples</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Instrumental variables</a:t>
            </a:r>
          </a:p>
        </p:txBody>
      </p:sp>
      <p:sp>
        <p:nvSpPr>
          <p:cNvPr id="135" name="Shape 135"/>
          <p:cNvSpPr/>
          <p:nvPr/>
        </p:nvSpPr>
        <p:spPr>
          <a:xfrm>
            <a:off x="2996050" y="3510650"/>
            <a:ext cx="2704499" cy="1536599"/>
          </a:xfrm>
          <a:prstGeom prst="rect">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sz="3000">
                <a:latin typeface="Lato"/>
                <a:ea typeface="Lato"/>
                <a:cs typeface="Lato"/>
                <a:sym typeface="Lato"/>
              </a:rPr>
              <a:t>oral contraceptives</a:t>
            </a:r>
          </a:p>
        </p:txBody>
      </p:sp>
      <p:sp>
        <p:nvSpPr>
          <p:cNvPr id="136" name="Shape 136"/>
          <p:cNvSpPr/>
          <p:nvPr/>
        </p:nvSpPr>
        <p:spPr>
          <a:xfrm>
            <a:off x="6289275" y="1362325"/>
            <a:ext cx="2704499" cy="1536599"/>
          </a:xfrm>
          <a:prstGeom prst="rect">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3000">
                <a:latin typeface="Lato"/>
                <a:ea typeface="Lato"/>
                <a:cs typeface="Lato"/>
                <a:sym typeface="Lato"/>
              </a:rPr>
              <a:t>ovarian cancer</a:t>
            </a:r>
          </a:p>
        </p:txBody>
      </p:sp>
      <p:sp>
        <p:nvSpPr>
          <p:cNvPr id="137" name="Shape 137"/>
          <p:cNvSpPr/>
          <p:nvPr/>
        </p:nvSpPr>
        <p:spPr>
          <a:xfrm rot="-2849994">
            <a:off x="5929237" y="3150678"/>
            <a:ext cx="612796" cy="415957"/>
          </a:xfrm>
          <a:prstGeom prst="rightArrow">
            <a:avLst>
              <a:gd fmla="val 50000" name="adj1"/>
              <a:gd fmla="val 50000" name="adj2"/>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8" name="Shape 138"/>
          <p:cNvSpPr/>
          <p:nvPr/>
        </p:nvSpPr>
        <p:spPr>
          <a:xfrm>
            <a:off x="214750" y="1455600"/>
            <a:ext cx="2957699" cy="1536599"/>
          </a:xfrm>
          <a:prstGeom prst="rect">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3000">
                <a:latin typeface="Lato"/>
                <a:ea typeface="Lato"/>
                <a:cs typeface="Lato"/>
                <a:sym typeface="Lato"/>
              </a:rPr>
              <a:t>Reimbursement rates</a:t>
            </a:r>
          </a:p>
        </p:txBody>
      </p:sp>
      <p:sp>
        <p:nvSpPr>
          <p:cNvPr id="139" name="Shape 139"/>
          <p:cNvSpPr/>
          <p:nvPr/>
        </p:nvSpPr>
        <p:spPr>
          <a:xfrm rot="2150259">
            <a:off x="2144663" y="3369606"/>
            <a:ext cx="612819" cy="415986"/>
          </a:xfrm>
          <a:prstGeom prst="rightArrow">
            <a:avLst>
              <a:gd fmla="val 50000" name="adj1"/>
              <a:gd fmla="val 50000" name="adj2"/>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0" name="Shape 140"/>
          <p:cNvSpPr/>
          <p:nvPr/>
        </p:nvSpPr>
        <p:spPr>
          <a:xfrm>
            <a:off x="4074000" y="2040450"/>
            <a:ext cx="995999" cy="366899"/>
          </a:xfrm>
          <a:prstGeom prst="rightArrow">
            <a:avLst>
              <a:gd fmla="val 50000" name="adj1"/>
              <a:gd fmla="val 50000" name="adj2"/>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41" name="Shape 141"/>
          <p:cNvCxnSpPr/>
          <p:nvPr/>
        </p:nvCxnSpPr>
        <p:spPr>
          <a:xfrm>
            <a:off x="3982300" y="1793700"/>
            <a:ext cx="1039799" cy="963000"/>
          </a:xfrm>
          <a:prstGeom prst="straightConnector1">
            <a:avLst/>
          </a:prstGeom>
          <a:noFill/>
          <a:ln cap="flat" cmpd="sng" w="76200">
            <a:solidFill>
              <a:schemeClr val="dk2"/>
            </a:solidFill>
            <a:prstDash val="solid"/>
            <a:round/>
            <a:headEnd len="lg" w="lg" type="none"/>
            <a:tailEnd len="lg" w="lg" type="none"/>
          </a:ln>
        </p:spPr>
      </p:cxnSp>
      <p:cxnSp>
        <p:nvCxnSpPr>
          <p:cNvPr id="142" name="Shape 142"/>
          <p:cNvCxnSpPr/>
          <p:nvPr/>
        </p:nvCxnSpPr>
        <p:spPr>
          <a:xfrm flipH="1" rot="10800000">
            <a:off x="4168350" y="1651525"/>
            <a:ext cx="678599" cy="1127099"/>
          </a:xfrm>
          <a:prstGeom prst="straightConnector1">
            <a:avLst/>
          </a:prstGeom>
          <a:noFill/>
          <a:ln cap="flat" cmpd="sng" w="76200">
            <a:solidFill>
              <a:schemeClr val="dk2"/>
            </a:solidFill>
            <a:prstDash val="solid"/>
            <a:round/>
            <a:headEnd len="lg" w="lg" type="none"/>
            <a:tailEnd len="lg" w="lg"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6" name="Shape 146"/>
        <p:cNvGrpSpPr/>
        <p:nvPr/>
      </p:nvGrpSpPr>
      <p:grpSpPr>
        <a:xfrm>
          <a:off x="0" y="0"/>
          <a:ext cx="0" cy="0"/>
          <a:chOff x="0" y="0"/>
          <a:chExt cx="0" cy="0"/>
        </a:xfrm>
      </p:grpSpPr>
      <p:sp>
        <p:nvSpPr>
          <p:cNvPr id="147" name="Shape 147"/>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Modeling</a:t>
            </a:r>
          </a:p>
        </p:txBody>
      </p:sp>
      <p:pic>
        <p:nvPicPr>
          <p:cNvPr id="148" name="Shape 148"/>
          <p:cNvPicPr preferRelativeResize="0"/>
          <p:nvPr/>
        </p:nvPicPr>
        <p:blipFill>
          <a:blip r:embed="rId3">
            <a:alphaModFix/>
          </a:blip>
          <a:stretch>
            <a:fillRect/>
          </a:stretch>
        </p:blipFill>
        <p:spPr>
          <a:xfrm>
            <a:off x="1487500" y="940325"/>
            <a:ext cx="6381750" cy="3590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 name="Shape 31"/>
        <p:cNvGrpSpPr/>
        <p:nvPr/>
      </p:nvGrpSpPr>
      <p:grpSpPr>
        <a:xfrm>
          <a:off x="0" y="0"/>
          <a:ext cx="0" cy="0"/>
          <a:chOff x="0" y="0"/>
          <a:chExt cx="0" cy="0"/>
        </a:xfrm>
      </p:grpSpPr>
      <p:sp>
        <p:nvSpPr>
          <p:cNvPr id="32" name="Shape 32"/>
          <p:cNvSpPr txBox="1"/>
          <p:nvPr>
            <p:ph type="title"/>
          </p:nvPr>
        </p:nvSpPr>
        <p:spPr>
          <a:xfrm>
            <a:off x="0" y="83023"/>
            <a:ext cx="8229600" cy="1303500"/>
          </a:xfrm>
          <a:prstGeom prst="rect">
            <a:avLst/>
          </a:prstGeom>
        </p:spPr>
        <p:txBody>
          <a:bodyPr anchorCtr="0" anchor="b" bIns="91425" lIns="91425" rIns="91425" tIns="91425">
            <a:noAutofit/>
          </a:bodyPr>
          <a:lstStyle/>
          <a:p>
            <a:pPr lvl="0">
              <a:spcBef>
                <a:spcPts val="0"/>
              </a:spcBef>
              <a:buNone/>
            </a:pPr>
            <a:r>
              <a:rPr lang="en"/>
              <a:t>Correlation isn’t causation, but then what is causation? (XKCD/552)</a:t>
            </a:r>
          </a:p>
        </p:txBody>
      </p:sp>
      <p:pic>
        <p:nvPicPr>
          <p:cNvPr id="33" name="Shape 33"/>
          <p:cNvPicPr preferRelativeResize="0"/>
          <p:nvPr/>
        </p:nvPicPr>
        <p:blipFill>
          <a:blip r:embed="rId3">
            <a:alphaModFix/>
          </a:blip>
          <a:stretch>
            <a:fillRect/>
          </a:stretch>
        </p:blipFill>
        <p:spPr>
          <a:xfrm>
            <a:off x="1146125" y="1699450"/>
            <a:ext cx="6851753" cy="2761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2" name="Shape 152"/>
        <p:cNvGrpSpPr/>
        <p:nvPr/>
      </p:nvGrpSpPr>
      <p:grpSpPr>
        <a:xfrm>
          <a:off x="0" y="0"/>
          <a:ext cx="0" cy="0"/>
          <a:chOff x="0" y="0"/>
          <a:chExt cx="0" cy="0"/>
        </a:xfrm>
      </p:grpSpPr>
      <p:sp>
        <p:nvSpPr>
          <p:cNvPr id="153" name="Shape 153"/>
          <p:cNvSpPr txBox="1"/>
          <p:nvPr>
            <p:ph type="title"/>
          </p:nvPr>
        </p:nvSpPr>
        <p:spPr>
          <a:xfrm>
            <a:off x="4448491" y="14100"/>
            <a:ext cx="4674900" cy="366899"/>
          </a:xfrm>
          <a:prstGeom prst="rect">
            <a:avLst/>
          </a:prstGeom>
        </p:spPr>
        <p:txBody>
          <a:bodyPr anchorCtr="0" anchor="ctr" bIns="91425" lIns="91425" rIns="91425" tIns="91425">
            <a:noAutofit/>
          </a:bodyPr>
          <a:lstStyle/>
          <a:p>
            <a:pPr lvl="0" rtl="0">
              <a:spcBef>
                <a:spcPts val="0"/>
              </a:spcBef>
              <a:buNone/>
            </a:pPr>
            <a:r>
              <a:rPr lang="en"/>
              <a:t>Modeling</a:t>
            </a:r>
          </a:p>
        </p:txBody>
      </p:sp>
      <p:pic>
        <p:nvPicPr>
          <p:cNvPr id="154" name="Shape 154"/>
          <p:cNvPicPr preferRelativeResize="0"/>
          <p:nvPr/>
        </p:nvPicPr>
        <p:blipFill>
          <a:blip r:embed="rId3">
            <a:alphaModFix/>
          </a:blip>
          <a:stretch>
            <a:fillRect/>
          </a:stretch>
        </p:blipFill>
        <p:spPr>
          <a:xfrm>
            <a:off x="196150" y="196150"/>
            <a:ext cx="2823100" cy="1588525"/>
          </a:xfrm>
          <a:prstGeom prst="rect">
            <a:avLst/>
          </a:prstGeom>
          <a:noFill/>
          <a:ln>
            <a:noFill/>
          </a:ln>
        </p:spPr>
      </p:pic>
      <p:sp>
        <p:nvSpPr>
          <p:cNvPr id="155" name="Shape 155"/>
          <p:cNvSpPr txBox="1"/>
          <p:nvPr/>
        </p:nvSpPr>
        <p:spPr>
          <a:xfrm>
            <a:off x="196150" y="2056325"/>
            <a:ext cx="8809199" cy="2834400"/>
          </a:xfrm>
          <a:prstGeom prst="rect">
            <a:avLst/>
          </a:prstGeom>
          <a:noFill/>
          <a:ln>
            <a:noFill/>
          </a:ln>
        </p:spPr>
        <p:txBody>
          <a:bodyPr anchorCtr="0" anchor="t" bIns="91425" lIns="91425" rIns="91425" tIns="91425">
            <a:noAutofit/>
          </a:bodyPr>
          <a:lstStyle/>
          <a:p>
            <a:pPr lvl="0" rtl="0">
              <a:spcBef>
                <a:spcPts val="0"/>
              </a:spcBef>
              <a:buNone/>
            </a:pPr>
            <a:r>
              <a:rPr lang="en" sz="2400">
                <a:latin typeface="Lato"/>
                <a:ea typeface="Lato"/>
                <a:cs typeface="Lato"/>
                <a:sym typeface="Lato"/>
              </a:rPr>
              <a:t>Modeling comes with a lot of assumptions</a:t>
            </a:r>
          </a:p>
          <a:p>
            <a:pPr indent="0" lvl="0" marL="457200" rtl="0">
              <a:spcBef>
                <a:spcPts val="0"/>
              </a:spcBef>
              <a:buNone/>
            </a:pPr>
            <a:r>
              <a:t/>
            </a:r>
            <a:endParaRPr sz="2400">
              <a:latin typeface="Lato"/>
              <a:ea typeface="Lato"/>
              <a:cs typeface="Lato"/>
              <a:sym typeface="Lato"/>
            </a:endParaRPr>
          </a:p>
          <a:p>
            <a:pPr indent="0" lvl="0" marL="457200" rtl="0">
              <a:spcBef>
                <a:spcPts val="0"/>
              </a:spcBef>
              <a:buNone/>
            </a:pPr>
            <a:r>
              <a:rPr lang="en" sz="2400">
                <a:latin typeface="Lato"/>
                <a:ea typeface="Lato"/>
                <a:cs typeface="Lato"/>
                <a:sym typeface="Lato"/>
              </a:rPr>
              <a:t>Most well known modeling technique in causal inferences use propensity scores</a:t>
            </a:r>
          </a:p>
          <a:p>
            <a:pPr indent="0" lvl="0" marL="457200" rtl="0">
              <a:spcBef>
                <a:spcPts val="0"/>
              </a:spcBef>
              <a:buNone/>
            </a:pPr>
            <a:r>
              <a:t/>
            </a:r>
            <a:endParaRPr sz="2400">
              <a:latin typeface="Lato"/>
              <a:ea typeface="Lato"/>
              <a:cs typeface="Lato"/>
              <a:sym typeface="Lato"/>
            </a:endParaRPr>
          </a:p>
          <a:p>
            <a:pPr indent="0" lvl="0" marL="457200">
              <a:spcBef>
                <a:spcPts val="0"/>
              </a:spcBef>
              <a:buNone/>
            </a:pPr>
            <a:r>
              <a:t/>
            </a:r>
            <a:endParaRPr sz="24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 name="Shape 37"/>
        <p:cNvGrpSpPr/>
        <p:nvPr/>
      </p:nvGrpSpPr>
      <p:grpSpPr>
        <a:xfrm>
          <a:off x="0" y="0"/>
          <a:ext cx="0" cy="0"/>
          <a:chOff x="0" y="0"/>
          <a:chExt cx="0" cy="0"/>
        </a:xfrm>
      </p:grpSpPr>
      <p:sp>
        <p:nvSpPr>
          <p:cNvPr id="38" name="Shape 38"/>
          <p:cNvSpPr txBox="1"/>
          <p:nvPr>
            <p:ph type="title"/>
          </p:nvPr>
        </p:nvSpPr>
        <p:spPr>
          <a:xfrm>
            <a:off x="457200" y="1370328"/>
            <a:ext cx="8229600" cy="857400"/>
          </a:xfrm>
          <a:prstGeom prst="rect">
            <a:avLst/>
          </a:prstGeom>
        </p:spPr>
        <p:txBody>
          <a:bodyPr anchorCtr="0" anchor="b" bIns="91425" lIns="91425" rIns="91425" tIns="91425">
            <a:noAutofit/>
          </a:bodyPr>
          <a:lstStyle/>
          <a:p>
            <a:pPr lvl="0">
              <a:spcBef>
                <a:spcPts val="0"/>
              </a:spcBef>
              <a:buNone/>
            </a:pPr>
            <a:r>
              <a:rPr lang="en"/>
              <a:t>How do we define causality?</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 name="Shape 42"/>
        <p:cNvGrpSpPr/>
        <p:nvPr/>
      </p:nvGrpSpPr>
      <p:grpSpPr>
        <a:xfrm>
          <a:off x="0" y="0"/>
          <a:ext cx="0" cy="0"/>
          <a:chOff x="0" y="0"/>
          <a:chExt cx="0" cy="0"/>
        </a:xfrm>
      </p:grpSpPr>
      <p:sp>
        <p:nvSpPr>
          <p:cNvPr id="43" name="Shape 43"/>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David Hume</a:t>
            </a:r>
          </a:p>
        </p:txBody>
      </p:sp>
      <p:pic>
        <p:nvPicPr>
          <p:cNvPr id="44" name="Shape 44"/>
          <p:cNvPicPr preferRelativeResize="0"/>
          <p:nvPr/>
        </p:nvPicPr>
        <p:blipFill>
          <a:blip r:embed="rId3">
            <a:alphaModFix/>
          </a:blip>
          <a:stretch>
            <a:fillRect/>
          </a:stretch>
        </p:blipFill>
        <p:spPr>
          <a:xfrm>
            <a:off x="5776949" y="465801"/>
            <a:ext cx="3346449" cy="4114625"/>
          </a:xfrm>
          <a:prstGeom prst="rect">
            <a:avLst/>
          </a:prstGeom>
          <a:noFill/>
          <a:ln>
            <a:noFill/>
          </a:ln>
        </p:spPr>
      </p:pic>
      <p:sp>
        <p:nvSpPr>
          <p:cNvPr id="45" name="Shape 45"/>
          <p:cNvSpPr txBox="1"/>
          <p:nvPr/>
        </p:nvSpPr>
        <p:spPr>
          <a:xfrm>
            <a:off x="5679100" y="4665225"/>
            <a:ext cx="3444300" cy="366899"/>
          </a:xfrm>
          <a:prstGeom prst="rect">
            <a:avLst/>
          </a:prstGeom>
          <a:noFill/>
          <a:ln>
            <a:noFill/>
          </a:ln>
        </p:spPr>
        <p:txBody>
          <a:bodyPr anchorCtr="0" anchor="ctr" bIns="91425" lIns="91425" rIns="91425" tIns="91425">
            <a:noAutofit/>
          </a:bodyPr>
          <a:lstStyle/>
          <a:p>
            <a:pPr lvl="0" rtl="0">
              <a:spcBef>
                <a:spcPts val="0"/>
              </a:spcBef>
              <a:buNone/>
            </a:pPr>
            <a:r>
              <a:rPr lang="en"/>
              <a:t>http://en.wikipedia.org/wiki/David_Hume</a:t>
            </a:r>
          </a:p>
        </p:txBody>
      </p:sp>
      <p:sp>
        <p:nvSpPr>
          <p:cNvPr id="46" name="Shape 46"/>
          <p:cNvSpPr txBox="1"/>
          <p:nvPr/>
        </p:nvSpPr>
        <p:spPr>
          <a:xfrm>
            <a:off x="78975" y="1071750"/>
            <a:ext cx="5448600" cy="30000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1A1A1A"/>
                </a:solidFill>
                <a:highlight>
                  <a:srgbClr val="FFFFFF"/>
                </a:highlight>
                <a:latin typeface="Lato"/>
                <a:ea typeface="Lato"/>
                <a:cs typeface="Lato"/>
                <a:sym typeface="Lato"/>
              </a:rPr>
              <a:t>“We may define a cause to be an object followed by another, and where all the objects, similar to the first, are followed by objects similar to the second. Or, in other words, where, if the first object had not been, the second never had existed.”</a:t>
            </a:r>
          </a:p>
        </p:txBody>
      </p:sp>
      <p:sp>
        <p:nvSpPr>
          <p:cNvPr id="47" name="Shape 47"/>
          <p:cNvSpPr txBox="1"/>
          <p:nvPr/>
        </p:nvSpPr>
        <p:spPr>
          <a:xfrm>
            <a:off x="78975" y="4195800"/>
            <a:ext cx="5863199" cy="947699"/>
          </a:xfrm>
          <a:prstGeom prst="rect">
            <a:avLst/>
          </a:prstGeom>
          <a:noFill/>
          <a:ln>
            <a:noFill/>
          </a:ln>
        </p:spPr>
        <p:txBody>
          <a:bodyPr anchorCtr="0" anchor="ctr" bIns="91425" lIns="91425" rIns="91425" tIns="91425">
            <a:noAutofit/>
          </a:bodyPr>
          <a:lstStyle/>
          <a:p>
            <a:pPr lvl="0" rtl="0">
              <a:spcBef>
                <a:spcPts val="0"/>
              </a:spcBef>
              <a:buNone/>
            </a:pPr>
            <a:r>
              <a:rPr lang="en"/>
              <a:t>For further discussion and references on the history of causality http://plato.stanford.edu/entries/causation-counterfactual/</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 name="Shape 51"/>
        <p:cNvGrpSpPr/>
        <p:nvPr/>
      </p:nvGrpSpPr>
      <p:grpSpPr>
        <a:xfrm>
          <a:off x="0" y="0"/>
          <a:ext cx="0" cy="0"/>
          <a:chOff x="0" y="0"/>
          <a:chExt cx="0" cy="0"/>
        </a:xfrm>
      </p:grpSpPr>
      <p:sp>
        <p:nvSpPr>
          <p:cNvPr id="52" name="Shape 52"/>
          <p:cNvSpPr txBox="1"/>
          <p:nvPr>
            <p:ph type="title"/>
          </p:nvPr>
        </p:nvSpPr>
        <p:spPr>
          <a:xfrm>
            <a:off x="391825" y="980924"/>
            <a:ext cx="8229600" cy="3901200"/>
          </a:xfrm>
          <a:prstGeom prst="rect">
            <a:avLst/>
          </a:prstGeom>
        </p:spPr>
        <p:txBody>
          <a:bodyPr anchorCtr="0" anchor="b" bIns="91425" lIns="91425" rIns="91425" tIns="91425">
            <a:noAutofit/>
          </a:bodyPr>
          <a:lstStyle/>
          <a:p>
            <a:pPr lvl="0" rtl="0">
              <a:spcBef>
                <a:spcPts val="0"/>
              </a:spcBef>
              <a:buNone/>
            </a:pPr>
            <a:r>
              <a:rPr lang="en" sz="3000"/>
              <a:t>The causal effect of a treatment on  a subject is the change in the outcome:</a:t>
            </a:r>
          </a:p>
          <a:p>
            <a:pPr indent="0" lvl="0" marL="457200" rtl="0">
              <a:spcBef>
                <a:spcPts val="0"/>
              </a:spcBef>
              <a:buNone/>
            </a:pPr>
            <a:r>
              <a:t/>
            </a:r>
            <a:endParaRPr sz="3000"/>
          </a:p>
          <a:p>
            <a:pPr indent="0" lvl="0" marL="457200" rtl="0">
              <a:spcBef>
                <a:spcPts val="0"/>
              </a:spcBef>
              <a:buNone/>
            </a:pPr>
            <a:r>
              <a:rPr lang="en" sz="3000"/>
              <a:t>from the treatment the subject actually received and</a:t>
            </a:r>
          </a:p>
          <a:p>
            <a:pPr indent="0" lvl="0" marL="457200" rtl="0">
              <a:spcBef>
                <a:spcPts val="0"/>
              </a:spcBef>
              <a:buNone/>
            </a:pPr>
            <a:r>
              <a:t/>
            </a:r>
            <a:endParaRPr sz="3000"/>
          </a:p>
          <a:p>
            <a:pPr indent="0" lvl="0" marL="457200">
              <a:spcBef>
                <a:spcPts val="0"/>
              </a:spcBef>
              <a:buNone/>
            </a:pPr>
            <a:r>
              <a:rPr lang="en" sz="3000"/>
              <a:t>what would of occurred had she or he received the other treatment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 name="Shape 56"/>
        <p:cNvGrpSpPr/>
        <p:nvPr/>
      </p:nvGrpSpPr>
      <p:grpSpPr>
        <a:xfrm>
          <a:off x="0" y="0"/>
          <a:ext cx="0" cy="0"/>
          <a:chOff x="0" y="0"/>
          <a:chExt cx="0" cy="0"/>
        </a:xfrm>
      </p:grpSpPr>
      <p:sp>
        <p:nvSpPr>
          <p:cNvPr id="57" name="Shape 57"/>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Consider a treatment</a:t>
            </a:r>
          </a:p>
        </p:txBody>
      </p:sp>
      <p:pic>
        <p:nvPicPr>
          <p:cNvPr id="58" name="Shape 58"/>
          <p:cNvPicPr preferRelativeResize="0"/>
          <p:nvPr/>
        </p:nvPicPr>
        <p:blipFill>
          <a:blip r:embed="rId3">
            <a:alphaModFix/>
          </a:blip>
          <a:stretch>
            <a:fillRect/>
          </a:stretch>
        </p:blipFill>
        <p:spPr>
          <a:xfrm>
            <a:off x="1449175" y="723900"/>
            <a:ext cx="6776824" cy="4147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 name="Shape 62"/>
        <p:cNvGrpSpPr/>
        <p:nvPr/>
      </p:nvGrpSpPr>
      <p:grpSpPr>
        <a:xfrm>
          <a:off x="0" y="0"/>
          <a:ext cx="0" cy="0"/>
          <a:chOff x="0" y="0"/>
          <a:chExt cx="0" cy="0"/>
        </a:xfrm>
      </p:grpSpPr>
      <p:sp>
        <p:nvSpPr>
          <p:cNvPr id="63" name="Shape 63"/>
          <p:cNvSpPr txBox="1"/>
          <p:nvPr>
            <p:ph type="title"/>
          </p:nvPr>
        </p:nvSpPr>
        <p:spPr>
          <a:xfrm>
            <a:off x="4448491" y="14100"/>
            <a:ext cx="4674900" cy="366899"/>
          </a:xfrm>
          <a:prstGeom prst="rect">
            <a:avLst/>
          </a:prstGeom>
        </p:spPr>
        <p:txBody>
          <a:bodyPr anchorCtr="0" anchor="ctr" bIns="91425" lIns="91425" rIns="91425" tIns="91425">
            <a:noAutofit/>
          </a:bodyPr>
          <a:lstStyle/>
          <a:p>
            <a:pPr lvl="0" rtl="0">
              <a:spcBef>
                <a:spcPts val="0"/>
              </a:spcBef>
              <a:buNone/>
            </a:pPr>
            <a:r>
              <a:rPr lang="en"/>
              <a:t>Counterfactual</a:t>
            </a:r>
          </a:p>
        </p:txBody>
      </p:sp>
      <p:pic>
        <p:nvPicPr>
          <p:cNvPr id="64" name="Shape 64"/>
          <p:cNvPicPr preferRelativeResize="0"/>
          <p:nvPr/>
        </p:nvPicPr>
        <p:blipFill>
          <a:blip r:embed="rId3">
            <a:alphaModFix/>
          </a:blip>
          <a:stretch>
            <a:fillRect/>
          </a:stretch>
        </p:blipFill>
        <p:spPr>
          <a:xfrm>
            <a:off x="4402325" y="1351100"/>
            <a:ext cx="4667250" cy="3267075"/>
          </a:xfrm>
          <a:prstGeom prst="rect">
            <a:avLst/>
          </a:prstGeom>
          <a:noFill/>
          <a:ln>
            <a:noFill/>
          </a:ln>
        </p:spPr>
      </p:pic>
      <p:pic>
        <p:nvPicPr>
          <p:cNvPr id="65" name="Shape 65"/>
          <p:cNvPicPr preferRelativeResize="0"/>
          <p:nvPr/>
        </p:nvPicPr>
        <p:blipFill>
          <a:blip r:embed="rId4">
            <a:alphaModFix/>
          </a:blip>
          <a:stretch>
            <a:fillRect/>
          </a:stretch>
        </p:blipFill>
        <p:spPr>
          <a:xfrm>
            <a:off x="337825" y="1399550"/>
            <a:ext cx="3409899" cy="2086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457200" y="1370318"/>
            <a:ext cx="8229600" cy="2333699"/>
          </a:xfrm>
          <a:prstGeom prst="rect">
            <a:avLst/>
          </a:prstGeom>
        </p:spPr>
        <p:txBody>
          <a:bodyPr anchorCtr="0" anchor="b" bIns="91425" lIns="91425" rIns="91425" tIns="91425">
            <a:noAutofit/>
          </a:bodyPr>
          <a:lstStyle/>
          <a:p>
            <a:pPr lvl="0">
              <a:spcBef>
                <a:spcPts val="0"/>
              </a:spcBef>
              <a:buNone/>
            </a:pPr>
            <a:r>
              <a:rPr lang="en"/>
              <a:t>The average causal effect is the average of the subject-specific causal effects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txBox="1"/>
          <p:nvPr>
            <p:ph type="title"/>
          </p:nvPr>
        </p:nvSpPr>
        <p:spPr>
          <a:xfrm>
            <a:off x="4448491" y="14100"/>
            <a:ext cx="4674900" cy="366899"/>
          </a:xfrm>
          <a:prstGeom prst="rect">
            <a:avLst/>
          </a:prstGeom>
        </p:spPr>
        <p:txBody>
          <a:bodyPr anchorCtr="0" anchor="ctr" bIns="91425" lIns="91425" rIns="91425" tIns="91425">
            <a:noAutofit/>
          </a:bodyPr>
          <a:lstStyle/>
          <a:p>
            <a:pPr lvl="0">
              <a:spcBef>
                <a:spcPts val="0"/>
              </a:spcBef>
              <a:buNone/>
            </a:pPr>
            <a:r>
              <a:rPr lang="en"/>
              <a:t>Some thoughts</a:t>
            </a:r>
          </a:p>
        </p:txBody>
      </p:sp>
      <p:sp>
        <p:nvSpPr>
          <p:cNvPr id="76" name="Shape 76"/>
          <p:cNvSpPr txBox="1"/>
          <p:nvPr/>
        </p:nvSpPr>
        <p:spPr>
          <a:xfrm>
            <a:off x="391200" y="227775"/>
            <a:ext cx="8499900" cy="3672299"/>
          </a:xfrm>
          <a:prstGeom prst="rect">
            <a:avLst/>
          </a:prstGeom>
          <a:noFill/>
          <a:ln>
            <a:noFill/>
          </a:ln>
        </p:spPr>
        <p:txBody>
          <a:bodyPr anchorCtr="0" anchor="t" bIns="91425" lIns="91425" rIns="91425" tIns="91425">
            <a:noAutofit/>
          </a:bodyPr>
          <a:lstStyle/>
          <a:p>
            <a:pPr lvl="0" rtl="0">
              <a:spcBef>
                <a:spcPts val="0"/>
              </a:spcBef>
              <a:buNone/>
            </a:pPr>
            <a:r>
              <a:t/>
            </a:r>
            <a:endParaRPr sz="2400">
              <a:latin typeface="Lato"/>
              <a:ea typeface="Lato"/>
              <a:cs typeface="Lato"/>
              <a:sym typeface="Lato"/>
            </a:endParaRPr>
          </a:p>
          <a:p>
            <a:pPr indent="0" lvl="0" marL="0" rtl="0">
              <a:spcBef>
                <a:spcPts val="0"/>
              </a:spcBef>
              <a:buNone/>
            </a:pPr>
            <a:r>
              <a:rPr lang="en" sz="2400">
                <a:latin typeface="Lato"/>
                <a:ea typeface="Lato"/>
                <a:cs typeface="Lato"/>
                <a:sym typeface="Lato"/>
              </a:rPr>
              <a:t>This way of thinking about causal inference requires an assignable treatment or intervention</a:t>
            </a:r>
          </a:p>
          <a:p>
            <a:pPr indent="0" lvl="0" marL="0" rtl="0">
              <a:spcBef>
                <a:spcPts val="0"/>
              </a:spcBef>
              <a:buNone/>
            </a:pPr>
            <a:r>
              <a:t/>
            </a:r>
            <a:endParaRPr sz="2400">
              <a:latin typeface="Lato"/>
              <a:ea typeface="Lato"/>
              <a:cs typeface="Lato"/>
              <a:sym typeface="Lato"/>
            </a:endParaRPr>
          </a:p>
          <a:p>
            <a:pPr indent="0" lvl="0" marL="0" rtl="0">
              <a:spcBef>
                <a:spcPts val="0"/>
              </a:spcBef>
              <a:buNone/>
            </a:pPr>
            <a:r>
              <a:rPr lang="en" sz="2400">
                <a:latin typeface="Lato"/>
                <a:ea typeface="Lato"/>
                <a:cs typeface="Lato"/>
                <a:sym typeface="Lato"/>
              </a:rPr>
              <a:t>We can’t observe counterfactuals; we only get to observe one state of nature</a:t>
            </a:r>
          </a:p>
          <a:p>
            <a:pPr indent="0" lvl="0" marL="0" rtl="0">
              <a:spcBef>
                <a:spcPts val="0"/>
              </a:spcBef>
              <a:buNone/>
            </a:pPr>
            <a:r>
              <a:t/>
            </a:r>
            <a:endParaRPr sz="2400">
              <a:latin typeface="Lato"/>
              <a:ea typeface="Lato"/>
              <a:cs typeface="Lato"/>
              <a:sym typeface="Lato"/>
            </a:endParaRPr>
          </a:p>
          <a:p>
            <a:pPr indent="0" lvl="0" marL="0" rtl="0">
              <a:spcBef>
                <a:spcPts val="0"/>
              </a:spcBef>
              <a:buNone/>
            </a:pPr>
            <a:r>
              <a:rPr lang="en" sz="2400">
                <a:latin typeface="Lato"/>
                <a:ea typeface="Lato"/>
                <a:cs typeface="Lato"/>
                <a:sym typeface="Lato"/>
              </a:rPr>
              <a:t>We can, with assumptions and careful study design, make inferences about average causal effects</a:t>
            </a:r>
          </a:p>
          <a:p>
            <a:pPr indent="0" lvl="0" marL="0" rtl="0">
              <a:spcBef>
                <a:spcPts val="0"/>
              </a:spcBef>
              <a:buNone/>
            </a:pPr>
            <a:r>
              <a:t/>
            </a:r>
            <a:endParaRPr sz="2400">
              <a:latin typeface="Lato"/>
              <a:ea typeface="Lato"/>
              <a:cs typeface="Lato"/>
              <a:sym typeface="Lato"/>
            </a:endParaRPr>
          </a:p>
          <a:p>
            <a:pPr indent="0" lvl="0" marL="0" rtl="0">
              <a:spcBef>
                <a:spcPts val="0"/>
              </a:spcBef>
              <a:buNone/>
            </a:pPr>
            <a:r>
              <a:rPr lang="en" sz="2400">
                <a:latin typeface="Lato"/>
                <a:ea typeface="Lato"/>
                <a:cs typeface="Lato"/>
                <a:sym typeface="Lato"/>
              </a:rPr>
              <a:t>Causal thinking is essential for understanding the causal implications associated assumptions in our data analysis</a:t>
            </a:r>
          </a:p>
          <a:p>
            <a:pPr indent="0" lvl="0" marL="0">
              <a:spcBef>
                <a:spcPts val="0"/>
              </a:spcBef>
              <a:buNone/>
            </a:pPr>
            <a:r>
              <a:t/>
            </a:r>
            <a:endParaRPr sz="24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